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519CE-4DDF-0E4A-81EA-226A27D26375}" v="2" dt="2025-03-24T16:20:37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198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F51519CE-4DDF-0E4A-81EA-226A27D26375}"/>
    <pc:docChg chg="modSld">
      <pc:chgData name="Lobke Mentrop" userId="a5fd0953-9758-4754-b4a9-626fc4b84425" providerId="ADAL" clId="{F51519CE-4DDF-0E4A-81EA-226A27D26375}" dt="2025-03-24T16:20:37.151" v="1" actId="20577"/>
      <pc:docMkLst>
        <pc:docMk/>
      </pc:docMkLst>
      <pc:sldChg chg="modSp">
        <pc:chgData name="Lobke Mentrop" userId="a5fd0953-9758-4754-b4a9-626fc4b84425" providerId="ADAL" clId="{F51519CE-4DDF-0E4A-81EA-226A27D26375}" dt="2025-03-24T16:20:37.151" v="1" actId="20577"/>
        <pc:sldMkLst>
          <pc:docMk/>
          <pc:sldMk cId="3503189079" sldId="332"/>
        </pc:sldMkLst>
        <pc:spChg chg="mod">
          <ac:chgData name="Lobke Mentrop" userId="a5fd0953-9758-4754-b4a9-626fc4b84425" providerId="ADAL" clId="{F51519CE-4DDF-0E4A-81EA-226A27D26375}" dt="2025-03-24T16:20:37.151" v="1" actId="20577"/>
          <ac:spMkLst>
            <pc:docMk/>
            <pc:sldMk cId="3503189079" sldId="332"/>
            <ac:spMk id="9" creationId="{728CBF4B-B471-5B33-F526-4F2E57AB6F5C}"/>
          </ac:spMkLst>
        </pc:spChg>
      </pc:sldChg>
      <pc:sldChg chg="modSp">
        <pc:chgData name="Lobke Mentrop" userId="a5fd0953-9758-4754-b4a9-626fc4b84425" providerId="ADAL" clId="{F51519CE-4DDF-0E4A-81EA-226A27D26375}" dt="2025-03-24T16:20:19.126" v="0" actId="20577"/>
        <pc:sldMkLst>
          <pc:docMk/>
          <pc:sldMk cId="3353242152" sldId="346"/>
        </pc:sldMkLst>
        <pc:spChg chg="mod">
          <ac:chgData name="Lobke Mentrop" userId="a5fd0953-9758-4754-b4a9-626fc4b84425" providerId="ADAL" clId="{F51519CE-4DDF-0E4A-81EA-226A27D26375}" dt="2025-03-24T16:20:19.126" v="0" actId="20577"/>
          <ac:spMkLst>
            <pc:docMk/>
            <pc:sldMk cId="3353242152" sldId="346"/>
            <ac:spMk id="5" creationId="{329925D9-D589-560E-F1BC-73D566C6A5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Die </a:t>
            </a:r>
            <a:r>
              <a:rPr lang="nl-NL" altLang="nl-NL" dirty="0" err="1"/>
              <a:t>Unfallart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Arbeitsmitteln</a:t>
            </a:r>
            <a:r>
              <a:rPr lang="nl-NL" altLang="nl-NL" dirty="0"/>
              <a:t> </a:t>
            </a:r>
            <a:r>
              <a:rPr lang="nl-NL" altLang="nl-NL" dirty="0" err="1"/>
              <a:t>oder</a:t>
            </a:r>
            <a:r>
              <a:rPr lang="nl-NL" altLang="nl-NL" dirty="0"/>
              <a:t> </a:t>
            </a:r>
            <a:r>
              <a:rPr lang="nl-NL" altLang="nl-NL" dirty="0" err="1"/>
              <a:t>Gegenständen</a:t>
            </a:r>
            <a:r>
              <a:rPr lang="nl-NL" altLang="nl-NL" dirty="0"/>
              <a:t>“ </a:t>
            </a:r>
            <a:r>
              <a:rPr lang="nl-NL" altLang="nl-NL" dirty="0" err="1"/>
              <a:t>kommt</a:t>
            </a:r>
            <a:r>
              <a:rPr lang="nl-NL" altLang="nl-NL" dirty="0"/>
              <a:t> in der Industrie </a:t>
            </a:r>
            <a:r>
              <a:rPr lang="nl-NL" altLang="nl-NL" dirty="0" err="1"/>
              <a:t>häufig</a:t>
            </a:r>
            <a:r>
              <a:rPr lang="nl-NL" altLang="nl-NL" dirty="0"/>
              <a:t> </a:t>
            </a:r>
            <a:r>
              <a:rPr lang="nl-NL" altLang="nl-NL" dirty="0" err="1"/>
              <a:t>vor</a:t>
            </a:r>
            <a:r>
              <a:rPr lang="nl-NL" altLang="nl-NL" dirty="0"/>
              <a:t> (42 % der </a:t>
            </a:r>
            <a:r>
              <a:rPr lang="nl-NL" altLang="nl-NL" dirty="0" err="1"/>
              <a:t>Unfälle</a:t>
            </a:r>
            <a:r>
              <a:rPr lang="nl-NL" altLang="nl-NL" dirty="0"/>
              <a:t> in </a:t>
            </a:r>
            <a:r>
              <a:rPr lang="nl-NL" altLang="nl-NL" dirty="0" err="1"/>
              <a:t>diesem</a:t>
            </a:r>
            <a:r>
              <a:rPr lang="nl-NL" altLang="nl-NL" dirty="0"/>
              <a:t> </a:t>
            </a:r>
            <a:r>
              <a:rPr lang="nl-NL" altLang="nl-NL" dirty="0" err="1"/>
              <a:t>Sektor</a:t>
            </a:r>
            <a:r>
              <a:rPr lang="nl-NL" altLang="nl-NL" dirty="0"/>
              <a:t>). Die </a:t>
            </a:r>
            <a:r>
              <a:rPr lang="nl-NL" altLang="nl-NL" dirty="0" err="1"/>
              <a:t>meisten</a:t>
            </a:r>
            <a:r>
              <a:rPr lang="nl-NL" altLang="nl-NL" dirty="0"/>
              <a:t> </a:t>
            </a:r>
            <a:r>
              <a:rPr lang="nl-NL" altLang="nl-NL" dirty="0" err="1"/>
              <a:t>Unfälle</a:t>
            </a:r>
            <a:r>
              <a:rPr lang="nl-NL" altLang="nl-NL" dirty="0"/>
              <a:t> betreffen </a:t>
            </a:r>
            <a:r>
              <a:rPr lang="nl-NL" altLang="nl-NL" dirty="0" err="1"/>
              <a:t>Unfälle</a:t>
            </a:r>
            <a:r>
              <a:rPr lang="nl-NL" altLang="nl-NL" dirty="0"/>
              <a:t>, bei </a:t>
            </a:r>
            <a:r>
              <a:rPr lang="nl-NL" altLang="nl-NL" dirty="0" err="1"/>
              <a:t>denen</a:t>
            </a:r>
            <a:r>
              <a:rPr lang="nl-NL" altLang="nl-NL" dirty="0"/>
              <a:t> das </a:t>
            </a:r>
            <a:r>
              <a:rPr lang="nl-NL" altLang="nl-NL" dirty="0" err="1"/>
              <a:t>Opfer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beweglichen</a:t>
            </a:r>
            <a:r>
              <a:rPr lang="nl-NL" altLang="nl-NL" dirty="0"/>
              <a:t> Teilen </a:t>
            </a:r>
            <a:r>
              <a:rPr lang="nl-NL" altLang="nl-NL" dirty="0" err="1"/>
              <a:t>einer</a:t>
            </a:r>
            <a:r>
              <a:rPr lang="nl-NL" altLang="nl-NL" dirty="0"/>
              <a:t> </a:t>
            </a:r>
            <a:r>
              <a:rPr lang="nl-NL" altLang="nl-NL" dirty="0" err="1"/>
              <a:t>Maschine</a:t>
            </a:r>
            <a:r>
              <a:rPr lang="nl-NL" altLang="nl-NL" dirty="0"/>
              <a:t> in </a:t>
            </a:r>
            <a:r>
              <a:rPr lang="nl-NL" altLang="nl-NL" dirty="0" err="1"/>
              <a:t>Berührung</a:t>
            </a:r>
            <a:r>
              <a:rPr lang="nl-NL" altLang="nl-NL" dirty="0"/>
              <a:t> </a:t>
            </a:r>
            <a:r>
              <a:rPr lang="nl-NL" altLang="nl-NL" dirty="0" err="1"/>
              <a:t>kommt</a:t>
            </a:r>
            <a:r>
              <a:rPr lang="nl-NL" altLang="nl-NL" dirty="0"/>
              <a:t> (69 %).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Die Art des </a:t>
            </a:r>
            <a:r>
              <a:rPr lang="nl-NL" dirty="0" err="1"/>
              <a:t>Schutzes</a:t>
            </a:r>
            <a:r>
              <a:rPr lang="nl-NL" dirty="0"/>
              <a:t> </a:t>
            </a:r>
            <a:r>
              <a:rPr lang="nl-NL" dirty="0" err="1"/>
              <a:t>hängt</a:t>
            </a:r>
            <a:r>
              <a:rPr lang="nl-NL" dirty="0"/>
              <a:t> </a:t>
            </a:r>
            <a:r>
              <a:rPr lang="nl-NL" dirty="0" err="1"/>
              <a:t>teilweise</a:t>
            </a:r>
            <a:r>
              <a:rPr lang="nl-NL" dirty="0"/>
              <a:t> </a:t>
            </a:r>
            <a:r>
              <a:rPr lang="nl-NL" dirty="0" err="1"/>
              <a:t>vom</a:t>
            </a:r>
            <a:r>
              <a:rPr lang="nl-NL" dirty="0"/>
              <a:t> </a:t>
            </a:r>
            <a:r>
              <a:rPr lang="nl-NL" dirty="0" err="1"/>
              <a:t>Baujahr</a:t>
            </a:r>
            <a:r>
              <a:rPr lang="nl-NL" dirty="0"/>
              <a:t> der </a:t>
            </a:r>
            <a:r>
              <a:rPr lang="nl-NL" dirty="0" err="1"/>
              <a:t>Maschine</a:t>
            </a:r>
            <a:r>
              <a:rPr lang="nl-NL" dirty="0"/>
              <a:t> </a:t>
            </a:r>
            <a:r>
              <a:rPr lang="nl-NL" dirty="0" err="1"/>
              <a:t>ab</a:t>
            </a:r>
            <a:r>
              <a:rPr lang="nl-NL" dirty="0"/>
              <a:t>, </a:t>
            </a:r>
            <a:r>
              <a:rPr lang="nl-NL" dirty="0" err="1"/>
              <a:t>siehe</a:t>
            </a:r>
            <a:r>
              <a:rPr lang="nl-NL" dirty="0"/>
              <a:t> </a:t>
            </a:r>
            <a:r>
              <a:rPr lang="nl-NL" dirty="0" err="1"/>
              <a:t>hierzu</a:t>
            </a:r>
            <a:r>
              <a:rPr lang="nl-NL" dirty="0"/>
              <a:t> den 5xBeter </a:t>
            </a:r>
            <a:r>
              <a:rPr lang="nl-NL" dirty="0" err="1"/>
              <a:t>Verbesserungscheck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de-DE"/>
              <a:t>Schulung Arbeitssicherheit und Gesundheitsschutz</a:t>
            </a:r>
            <a:br>
              <a:rPr lang="de-DE"/>
            </a:br>
            <a:r>
              <a:rPr lang="de-DE">
                <a:latin typeface="Arial" panose="020B0604020202020204" pitchFamily="34" charset="0"/>
              </a:rPr>
              <a:t>Maschinensicherheit: Abkantpresse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de-DE" sz="2000">
                <a:latin typeface="Arial" panose="020B0604020202020204" pitchFamily="34" charset="0"/>
              </a:rPr>
              <a:t>Firmenname und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kleding, persoon, overdekt, engineering&#10;&#10;Automatisch gegenereerde beschrijving">
            <a:extLst>
              <a:ext uri="{FF2B5EF4-FFF2-40B4-BE49-F238E27FC236}">
                <a16:creationId xmlns:a16="http://schemas.microsoft.com/office/drawing/2014/main" id="{D49C4E52-42D6-16BD-A310-8BBC544E9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47" b="18321"/>
          <a:stretch/>
        </p:blipFill>
        <p:spPr>
          <a:xfrm>
            <a:off x="843169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-1" y="1444623"/>
            <a:ext cx="2516863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Inhalt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400">
                <a:latin typeface="Arial" panose="020B0604020202020204" pitchFamily="34" charset="0"/>
              </a:rPr>
              <a:t>Sicher und gesund arbeiten  </a:t>
            </a:r>
            <a:r>
              <a:rPr lang="de-DE" sz="24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800"/>
              <a:t>  </a:t>
            </a:r>
            <a:r>
              <a:rPr lang="de-DE" sz="2400" b="0">
                <a:latin typeface="Arial" panose="020B0604020202020204" pitchFamily="34" charset="0"/>
              </a:rPr>
              <a:t>Maschinensicherheit: Abkantpresse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612107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402740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Die 3 häufigsten Unfälle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931202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503950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pic>
        <p:nvPicPr>
          <p:cNvPr id="11" name="Afbeelding 10" descr="Afbeelding met machine, engineering, schermopname, overdekt&#10;&#10;Door AI gegenereerde inhoud is mogelijk onjuist.">
            <a:extLst>
              <a:ext uri="{FF2B5EF4-FFF2-40B4-BE49-F238E27FC236}">
                <a16:creationId xmlns:a16="http://schemas.microsoft.com/office/drawing/2014/main" id="{903FB1CD-EB2C-6A3D-2FC5-B4D3ECB1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39" r="12475"/>
          <a:stretch>
            <a:fillRect/>
          </a:stretch>
        </p:blipFill>
        <p:spPr>
          <a:xfrm>
            <a:off x="6803665" y="1771457"/>
            <a:ext cx="4540195" cy="39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 fontScale="85000" lnSpcReduction="10000"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de-DE" sz="1400">
                <a:solidFill>
                  <a:schemeClr val="bg1"/>
                </a:solidFill>
              </a:rPr>
              <a:t>Quelle:  Monitor für Arbeitsunfälle (</a:t>
            </a:r>
            <a:r>
              <a:rPr lang="de-DE" sz="1400" i="1">
                <a:solidFill>
                  <a:schemeClr val="bg1"/>
                </a:solidFill>
              </a:rPr>
              <a:t>Monitor Arbeidsongevallen</a:t>
            </a:r>
            <a:r>
              <a:rPr lang="de-DE" sz="1400">
                <a:solidFill>
                  <a:schemeClr val="bg1"/>
                </a:solidFill>
              </a:rPr>
              <a:t>) 2023 – Niederländische Arbeitsaufsichtsbehörde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1" y="1407753"/>
            <a:ext cx="4472412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478262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 dirty="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Erheblicher Anteil an der Gesamtzahl der gemeldeten Arbeitsunfälle.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685025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Kontakt mit Arbeitsmitteln bzw. Gegenständen: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Abkantpresse</a:t>
            </a: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de-DE"/>
              <a:t>Abgeschlossene Untersuchungen zu Unfällen aus dem Jahr 2023, aufgeschlüsselt nach Unfallarten.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Abkantpresse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427145" cy="960857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69E6DCD-84B5-545E-2097-B43C33A7067A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DB8F4AC-4FE5-7A3F-F268-90C4DFD26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Keine Schutzeinrichtung.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637A198-43C0-3DF8-6598-1ABAB44FFA2F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Schutzeinrichtung ist vorhanden, aber nicht ausreichend effektiv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39371D0-488D-D6F9-0D92-006DFDCABE4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Abnehmen der Schutzeinrichtung.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0723AE4-D937-93C5-0148-C62A16175D19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Falsche Handhabung.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0865506-EA39-67B8-3904-C6FBE80BADC4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Ursache für den Kontakt mit beweglichen Teilen: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478262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279048" cy="58923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de-DE" sz="200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Fußsteuerung</a:t>
            </a: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: Hände in der Gefahrenzone.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8139" y="3355774"/>
            <a:ext cx="9395612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Unzureichende Kommunikation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 bei der Zusammenarbeit von 2 Personen an einer Abkantpresse.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151843"/>
            <a:ext cx="9227589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Nachspannen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 (Korrektur der Lage des Werkstücks während des Betriebs der Abkantpresse).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5106138"/>
            <a:ext cx="10067848" cy="1495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Schwere und dauerhafte Verletzungen: 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Amputation und Frakturen von Fingern oder Fingerkuppen mit daraus resultierendem Funktionsverlust.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Abkantpresse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894" r="2" b="51404"/>
          <a:stretch>
            <a:fillRect/>
          </a:stretch>
        </p:blipFill>
        <p:spPr>
          <a:xfrm>
            <a:off x="0" y="1401708"/>
            <a:ext cx="5215525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557696"/>
            <a:ext cx="4758577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Unfälle bei der Benutzung einer Abkantpresse: Die 3 häufigsten</a:t>
            </a: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1334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Clr>
                <a:srgbClr val="E30613"/>
              </a:buClr>
              <a:defRPr/>
            </a:pPr>
            <a:r>
              <a:rPr lang="de-DE" sz="2000">
                <a:solidFill>
                  <a:schemeClr val="tx1"/>
                </a:solidFill>
                <a:latin typeface="Arial" panose="020B0604020202020204" pitchFamily="34" charset="0"/>
              </a:rPr>
              <a:t>Prüfen Sie, ob: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2963659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die Seitenkanten der Abkantpresse abgedeckt sind;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Abkantpresse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12" b="51404"/>
          <a:stretch>
            <a:fillRect/>
          </a:stretch>
        </p:blipFill>
        <p:spPr>
          <a:xfrm>
            <a:off x="0" y="1407753"/>
            <a:ext cx="4349578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18951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42900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die Rückseite der Abkantpresse abgedeckt ist;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3956968"/>
            <a:ext cx="9773531" cy="828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die Abkantpresse mit einem Lichtvorhang, einer Laserstrahlsicherung, einer Zweihandsteuerung mit Stütze oder einer anderen geeigneten Sicherheitseinrichtung ausgestattet ist -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siehe 5xbeter-Sicherheitstest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9" y="503333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der Notausschalter während des Betriebs sofort zugänglich ist.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450247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Netzkabel, Stecker und Anschlüsse unbeschädigt sind.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02" b="51404"/>
          <a:stretch>
            <a:fillRect/>
          </a:stretch>
        </p:blipFill>
        <p:spPr>
          <a:xfrm>
            <a:off x="1" y="1420884"/>
            <a:ext cx="602041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18951"/>
            <a:ext cx="5775083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445544"/>
            <a:ext cx="4758577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Verwenden Sie eine Abkantpresse nur, wenn Sie dafür entsprechend qualifiziert sind.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Abkantpresse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511996"/>
            <a:ext cx="517227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Testen Sie die Sicherheitseinrichtungen und den Notausschalter.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225696"/>
            <a:ext cx="5449823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Beachten Sie die Quetschgefahr zwischen dem gebogenen Produkt und der Abkantpresse (sekundäre Quetschgefahr).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327678"/>
            <a:ext cx="517227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Sorgen Sie beim Biegen mit mehreren Personen für eine gute und klare Kommunikation!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465095"/>
            <a:ext cx="568433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Verhindern Sie das Einziehen von Kleidung, Schmuck und Haaren.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187542"/>
            <a:ext cx="568433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Lassen Sie keine Sicherheitsvorkehrungen aus.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975476"/>
            <a:ext cx="5684336" cy="839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Sollten Schutzmaßnahmen fehlen oder ausgelassen worden sein, diskutieren Sie dies mit Ihrem Vorgesetzten.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2FCADE4-9E1D-F066-FD3D-F92D3EFFCCBE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5015577"/>
            <a:ext cx="5567292" cy="839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Beginnen Sie nicht mit der Arbeit, wenn Sie Zweifel an der Sicherheit der Maschine haben. Diskutieren Sie dies</a:t>
            </a:r>
            <a:b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mit Ihrem Vorgesetzten.</a:t>
            </a: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971" b="51404"/>
          <a:stretch>
            <a:fillRect/>
          </a:stretch>
        </p:blipFill>
        <p:spPr>
          <a:xfrm>
            <a:off x="-9939" y="1400379"/>
            <a:ext cx="2644897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17165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Fragen?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Abkantpresse</a:t>
            </a: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B7F624D4-B97A-2C64-6CC7-9D5401431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708" r="1" b="51404"/>
          <a:stretch>
            <a:fillRect/>
          </a:stretch>
        </p:blipFill>
        <p:spPr>
          <a:xfrm>
            <a:off x="0" y="1400379"/>
            <a:ext cx="4686179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592451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Brauchen Sie Hilfe?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2273643" y="2667002"/>
            <a:ext cx="6949109" cy="9989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Besprechen Sie dies mit Ihrem Vorgesetzten oder wenden Sie sich an den Präventionsbeauftragten.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60519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Wenden Sie sich an einen Trainer von 5xbeter: </a:t>
            </a:r>
            <a:r>
              <a:rPr lang="de-DE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Oder rufen Sie die </a:t>
            </a:r>
            <a:r>
              <a:rPr lang="de-DE" sz="2000" dirty="0">
                <a:solidFill>
                  <a:srgbClr val="E30613"/>
                </a:solidFill>
                <a:latin typeface="Arial" panose="020B0604020202020204" pitchFamily="34" charset="0"/>
              </a:rPr>
              <a:t>KOSTENLOSE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 Hotline 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an: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 0800 – 55 55 005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Abkantpresse</a:t>
            </a: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80BD2F-7182-44CA-BEB7-67586ADF80A4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aa0361cd-42d1-45f5-afcd-cf31d520fd2e"/>
    <ds:schemaRef ds:uri="http://purl.org/dc/elements/1.1/"/>
    <ds:schemaRef ds:uri="http://purl.org/dc/terms/"/>
    <ds:schemaRef ds:uri="72982cc6-c024-4b6f-8e11-1f4ac6243d2b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658D86-D30B-43DC-A020-0FD3C603833E}"/>
</file>

<file path=customXml/itemProps3.xml><?xml version="1.0" encoding="utf-8"?>
<ds:datastoreItem xmlns:ds="http://schemas.openxmlformats.org/officeDocument/2006/customXml" ds:itemID="{4E8E69BB-21AC-4C23-B630-5145B83B2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562</Words>
  <Application>Microsoft Macintosh PowerPoint</Application>
  <PresentationFormat>Breedbeeld</PresentationFormat>
  <Paragraphs>62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Schulung Arbeitssicherheit und Gesundheitsschutz Maschinensicherheit: Abkantpresse</vt:lpstr>
      <vt:lpstr>Inhalt</vt:lpstr>
      <vt:lpstr>PowerPoint-presentatie</vt:lpstr>
      <vt:lpstr>Keine Schutzeinrichtung.</vt:lpstr>
      <vt:lpstr>Fußsteuerung: Hände in der Gefahrenzone.</vt:lpstr>
      <vt:lpstr>Prüfen Sie, ob: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Bezpieczeństwo maszyn: Prasa krawędziowa</dc:title>
  <dc:creator>Twan Schellekens</dc:creator>
  <cp:lastModifiedBy>Twan Schellekens</cp:lastModifiedBy>
  <cp:revision>169</cp:revision>
  <dcterms:created xsi:type="dcterms:W3CDTF">2024-07-18T10:20:34Z</dcterms:created>
  <dcterms:modified xsi:type="dcterms:W3CDTF">2025-09-29T09:02:08Z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